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1" name="AYAN MAHAJAN    ::          2K22/A13/61 ANSH MITTAL        ::          2K22/A13/44"/>
          <p:cNvSpPr txBox="1"/>
          <p:nvPr/>
        </p:nvSpPr>
        <p:spPr>
          <a:xfrm>
            <a:off x="177725" y="11891768"/>
            <a:ext cx="9459977" cy="13314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4000"/>
            </a:pPr>
            <a:r>
              <a:rPr>
                <a:solidFill>
                  <a:srgbClr val="FFFFFF"/>
                </a:solidFill>
              </a:rPr>
              <a:t>AYAN MAHAJAN    ::          2K22/A13/61</a:t>
            </a:r>
            <a:br>
              <a:rPr>
                <a:solidFill>
                  <a:srgbClr val="FFFFFF"/>
                </a:solidFill>
              </a:rPr>
            </a:br>
            <a:r>
              <a:rPr>
                <a:solidFill>
                  <a:srgbClr val="FFFFFF"/>
                </a:solidFill>
              </a:rPr>
              <a:t>ANSH MITTAL        ::</a:t>
            </a:r>
            <a:r>
              <a:t>          </a:t>
            </a:r>
            <a:r>
              <a:rPr>
                <a:solidFill>
                  <a:srgbClr val="FFFFFF"/>
                </a:solidFill>
              </a:rPr>
              <a:t>2K22/A13/44</a:t>
            </a:r>
          </a:p>
        </p:txBody>
      </p:sp>
      <p:sp>
        <p:nvSpPr>
          <p:cNvPr id="152" name="Submitted to-…"/>
          <p:cNvSpPr txBox="1"/>
          <p:nvPr/>
        </p:nvSpPr>
        <p:spPr>
          <a:xfrm>
            <a:off x="16157880" y="11580618"/>
            <a:ext cx="7936485" cy="19537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4000"/>
            </a:pPr>
            <a:r>
              <a:rPr>
                <a:solidFill>
                  <a:srgbClr val="FFFFFF"/>
                </a:solidFill>
              </a:rPr>
              <a:t>Submitted to-</a:t>
            </a:r>
            <a:endParaRPr>
              <a:solidFill>
                <a:srgbClr val="FFFFFF"/>
              </a:solidFill>
            </a:endParaRPr>
          </a:p>
          <a:p>
            <a:pPr algn="l">
              <a:defRPr b="1" sz="4000"/>
            </a:pPr>
            <a:r>
              <a:rPr>
                <a:solidFill>
                  <a:srgbClr val="FFFFFF"/>
                </a:solidFill>
              </a:rPr>
              <a:t>                          Dr Rachna Yadav</a:t>
            </a:r>
            <a:endParaRPr>
              <a:solidFill>
                <a:srgbClr val="FFFFFF"/>
              </a:solidFill>
            </a:endParaRPr>
          </a:p>
          <a:p>
            <a:pPr lvl="8" algn="l">
              <a:defRPr b="1" sz="4000"/>
            </a:pPr>
            <a:r>
              <a:rPr>
                <a:solidFill>
                  <a:srgbClr val="FFFFFF"/>
                </a:solidFill>
              </a:rPr>
              <a:t>FEC - 11</a:t>
            </a:r>
          </a:p>
        </p:txBody>
      </p:sp>
      <p:sp>
        <p:nvSpPr>
          <p:cNvPr id="153" name="Revolutionising the service industry"/>
          <p:cNvSpPr txBox="1"/>
          <p:nvPr/>
        </p:nvSpPr>
        <p:spPr>
          <a:xfrm>
            <a:off x="1352550" y="1526407"/>
            <a:ext cx="21678901" cy="1626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0000">
                <a:solidFill>
                  <a:srgbClr val="FFFFFF"/>
                </a:solidFill>
              </a:defRPr>
            </a:lvl1pPr>
          </a:lstStyle>
          <a:p>
            <a:pPr/>
            <a:r>
              <a:t>Revolutionising the service industry</a:t>
            </a:r>
          </a:p>
        </p:txBody>
      </p:sp>
      <p:pic>
        <p:nvPicPr>
          <p:cNvPr id="154" name="Screenshot 2023-05-02 at 7.07.00 AM.png" descr="Screenshot 2023-05-02 at 7.07.00 AM.png"/>
          <p:cNvPicPr>
            <a:picLocks noChangeAspect="1"/>
          </p:cNvPicPr>
          <p:nvPr/>
        </p:nvPicPr>
        <p:blipFill>
          <a:blip r:embed="rId2">
            <a:extLst/>
          </a:blip>
          <a:stretch>
            <a:fillRect/>
          </a:stretch>
        </p:blipFill>
        <p:spPr>
          <a:xfrm>
            <a:off x="7462011" y="3584936"/>
            <a:ext cx="9459978" cy="754341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99" name="REAL TIME INTERACTION"/>
          <p:cNvSpPr txBox="1"/>
          <p:nvPr/>
        </p:nvSpPr>
        <p:spPr>
          <a:xfrm>
            <a:off x="1047289" y="1716641"/>
            <a:ext cx="11649698" cy="31889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10000">
                <a:solidFill>
                  <a:srgbClr val="FFFFFF"/>
                </a:solidFill>
              </a:defRPr>
            </a:lvl1pPr>
          </a:lstStyle>
          <a:p>
            <a:pPr/>
            <a:r>
              <a:t>REAL TIME INTERACTION</a:t>
            </a:r>
          </a:p>
        </p:txBody>
      </p:sp>
      <p:pic>
        <p:nvPicPr>
          <p:cNvPr id="200" name="IMG_7062.MOV" descr="IMG_7062.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4422959" y="1459636"/>
            <a:ext cx="6652963" cy="1182748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784" fill="hold"/>
                                        <p:tgtEl>
                                          <p:spTgt spid="20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0"/>
                </p:tgtEl>
              </p:cMediaNode>
            </p:video>
            <p:seq concurrent="1" prevAc="none" nextAc="seek">
              <p:cTn id="8" evtFilter="cancelBubble" nodeType="interactiveSeq" restart="whenNotActive" fill="hold">
                <p:stCondLst>
                  <p:cond delay="0" evt="onClick">
                    <p:tgtEl>
                      <p:spTgt spid="20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00"/>
                                        </p:tgtEl>
                                      </p:cBhvr>
                                    </p:cmd>
                                  </p:childTnLst>
                                </p:cTn>
                              </p:par>
                            </p:childTnLst>
                          </p:cTn>
                        </p:par>
                      </p:childTnLst>
                    </p:cTn>
                  </p:par>
                </p:childTnLst>
              </p:cTn>
              <p:nextCondLst>
                <p:cond delay="0" evt="onClick">
                  <p:tgtEl>
                    <p:spTgt spid="20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Author and Date"/>
          <p:cNvSpPr txBox="1"/>
          <p:nvPr>
            <p:ph type="body" idx="21"/>
          </p:nvPr>
        </p:nvSpPr>
        <p:spPr>
          <a:prstGeom prst="rect">
            <a:avLst/>
          </a:prstGeom>
        </p:spPr>
        <p:txBody>
          <a:bodyPr/>
          <a:lstStyle/>
          <a:p>
            <a:pPr/>
          </a:p>
        </p:txBody>
      </p:sp>
      <p:sp>
        <p:nvSpPr>
          <p:cNvPr id="203" name="Presentation Title"/>
          <p:cNvSpPr txBox="1"/>
          <p:nvPr>
            <p:ph type="ctrTitle"/>
          </p:nvPr>
        </p:nvSpPr>
        <p:spPr>
          <a:prstGeom prst="rect">
            <a:avLst/>
          </a:prstGeom>
        </p:spPr>
        <p:txBody>
          <a:bodyPr/>
          <a:lstStyle/>
          <a:p>
            <a:pPr/>
          </a:p>
        </p:txBody>
      </p:sp>
      <p:sp>
        <p:nvSpPr>
          <p:cNvPr id="204" name="Presentation Subtitle"/>
          <p:cNvSpPr txBox="1"/>
          <p:nvPr>
            <p:ph type="subTitle" sz="quarter" idx="1"/>
          </p:nvPr>
        </p:nvSpPr>
        <p:spPr>
          <a:prstGeom prst="rect">
            <a:avLst/>
          </a:prstGeom>
        </p:spPr>
        <p:txBody>
          <a:bodyPr/>
          <a:lstStyle/>
          <a:p>
            <a:pPr/>
          </a:p>
        </p:txBody>
      </p:sp>
      <p:pic>
        <p:nvPicPr>
          <p:cNvPr id="205" name="Screenshot 2023-04-25 at 8.38.24 AM.png" descr="Screenshot 2023-04-25 at 8.38.24 AM.png"/>
          <p:cNvPicPr>
            <a:picLocks noChangeAspect="1"/>
          </p:cNvPicPr>
          <p:nvPr/>
        </p:nvPicPr>
        <p:blipFill>
          <a:blip r:embed="rId2">
            <a:extLst/>
          </a:blip>
          <a:stretch>
            <a:fillRect/>
          </a:stretch>
        </p:blipFill>
        <p:spPr>
          <a:xfrm>
            <a:off x="-280036" y="-937022"/>
            <a:ext cx="24808473" cy="1550529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Author and Date"/>
          <p:cNvSpPr txBox="1"/>
          <p:nvPr>
            <p:ph type="body" idx="21"/>
          </p:nvPr>
        </p:nvSpPr>
        <p:spPr>
          <a:prstGeom prst="rect">
            <a:avLst/>
          </a:prstGeom>
        </p:spPr>
        <p:txBody>
          <a:bodyPr/>
          <a:lstStyle/>
          <a:p>
            <a:pPr/>
          </a:p>
        </p:txBody>
      </p:sp>
      <p:sp>
        <p:nvSpPr>
          <p:cNvPr id="208" name="Presentation Title"/>
          <p:cNvSpPr txBox="1"/>
          <p:nvPr>
            <p:ph type="ctrTitle"/>
          </p:nvPr>
        </p:nvSpPr>
        <p:spPr>
          <a:prstGeom prst="rect">
            <a:avLst/>
          </a:prstGeom>
        </p:spPr>
        <p:txBody>
          <a:bodyPr/>
          <a:lstStyle/>
          <a:p>
            <a:pPr/>
          </a:p>
        </p:txBody>
      </p:sp>
      <p:sp>
        <p:nvSpPr>
          <p:cNvPr id="209" name="Presentation Subtitle"/>
          <p:cNvSpPr txBox="1"/>
          <p:nvPr>
            <p:ph type="subTitle" sz="quarter" idx="1"/>
          </p:nvPr>
        </p:nvSpPr>
        <p:spPr>
          <a:prstGeom prst="rect">
            <a:avLst/>
          </a:prstGeom>
        </p:spPr>
        <p:txBody>
          <a:bodyPr/>
          <a:lstStyle/>
          <a:p>
            <a:pPr/>
          </a:p>
        </p:txBody>
      </p:sp>
      <p:pic>
        <p:nvPicPr>
          <p:cNvPr id="210" name="Screenshot 2023-04-25 at 8.38.32 AM.png" descr="Screenshot 2023-04-25 at 8.38.32 AM.png"/>
          <p:cNvPicPr>
            <a:picLocks noChangeAspect="1"/>
          </p:cNvPicPr>
          <p:nvPr/>
        </p:nvPicPr>
        <p:blipFill>
          <a:blip r:embed="rId2">
            <a:extLst/>
          </a:blip>
          <a:stretch>
            <a:fillRect/>
          </a:stretch>
        </p:blipFill>
        <p:spPr>
          <a:xfrm>
            <a:off x="-355286" y="-984054"/>
            <a:ext cx="25469985" cy="1591874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12" name="Competing against the established players can be challenging.…"/>
          <p:cNvSpPr txBox="1"/>
          <p:nvPr/>
        </p:nvSpPr>
        <p:spPr>
          <a:xfrm>
            <a:off x="1071729" y="4226216"/>
            <a:ext cx="22240542" cy="73954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62000" indent="-762000" algn="l">
              <a:buSzPct val="123000"/>
              <a:buChar char="•"/>
              <a:defRPr sz="6000">
                <a:solidFill>
                  <a:srgbClr val="FFFFFF"/>
                </a:solidFill>
              </a:defRPr>
            </a:pPr>
            <a:r>
              <a:t>Competing against the established players can be challenging.</a:t>
            </a:r>
          </a:p>
          <a:p>
            <a:pPr marL="762000" indent="-762000" algn="l">
              <a:buSzPct val="123000"/>
              <a:buChar char="•"/>
              <a:defRPr sz="6000">
                <a:solidFill>
                  <a:srgbClr val="FFFFFF"/>
                </a:solidFill>
              </a:defRPr>
            </a:pPr>
          </a:p>
          <a:p>
            <a:pPr marL="762000" indent="-762000" algn="l">
              <a:buSzPct val="123000"/>
              <a:buChar char="•"/>
              <a:defRPr sz="6000">
                <a:solidFill>
                  <a:srgbClr val="FFFFFF"/>
                </a:solidFill>
              </a:defRPr>
            </a:pPr>
            <a:r>
              <a:t>The initial stage of gathering both helpers and customers can take a good amount of time.</a:t>
            </a:r>
          </a:p>
          <a:p>
            <a:pPr marL="762000" indent="-762000" algn="l">
              <a:buSzPct val="123000"/>
              <a:buChar char="•"/>
              <a:defRPr sz="6000">
                <a:solidFill>
                  <a:srgbClr val="FFFFFF"/>
                </a:solidFill>
              </a:defRPr>
            </a:pPr>
          </a:p>
          <a:p>
            <a:pPr marL="762000" indent="-762000" algn="l">
              <a:buSzPct val="123000"/>
              <a:buChar char="•"/>
              <a:defRPr sz="6000">
                <a:solidFill>
                  <a:srgbClr val="FFFFFF"/>
                </a:solidFill>
              </a:defRPr>
            </a:pPr>
            <a:r>
              <a:t>Then there is the issue of the helper and customer making a back door deal and doing the job behind our backs</a:t>
            </a:r>
          </a:p>
        </p:txBody>
      </p:sp>
      <p:sp>
        <p:nvSpPr>
          <p:cNvPr id="213" name="CHALLENGES ::"/>
          <p:cNvSpPr txBox="1"/>
          <p:nvPr/>
        </p:nvSpPr>
        <p:spPr>
          <a:xfrm>
            <a:off x="1347958" y="578008"/>
            <a:ext cx="14653261" cy="23704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5000">
                <a:solidFill>
                  <a:srgbClr val="FFFFFF"/>
                </a:solidFill>
              </a:defRPr>
            </a:lvl1pPr>
          </a:lstStyle>
          <a:p>
            <a:pPr/>
            <a:r>
              <a:t>CHALLENGES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15" name="Screenshot 2023-05-02 at 7.07.00 AM.png" descr="Screenshot 2023-05-02 at 7.07.00 AM.png"/>
          <p:cNvPicPr>
            <a:picLocks noChangeAspect="1"/>
          </p:cNvPicPr>
          <p:nvPr/>
        </p:nvPicPr>
        <p:blipFill>
          <a:blip r:embed="rId2">
            <a:extLst/>
          </a:blip>
          <a:stretch>
            <a:fillRect/>
          </a:stretch>
        </p:blipFill>
        <p:spPr>
          <a:xfrm>
            <a:off x="6296470" y="4557097"/>
            <a:ext cx="9459977" cy="7543411"/>
          </a:xfrm>
          <a:prstGeom prst="rect">
            <a:avLst/>
          </a:prstGeom>
          <a:ln w="12700">
            <a:miter lim="400000"/>
          </a:ln>
        </p:spPr>
      </p:pic>
      <p:sp>
        <p:nvSpPr>
          <p:cNvPr id="216" name="Revolutionising the service industry…"/>
          <p:cNvSpPr txBox="1"/>
          <p:nvPr/>
        </p:nvSpPr>
        <p:spPr>
          <a:xfrm>
            <a:off x="5734811" y="11660205"/>
            <a:ext cx="12914377" cy="9946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6000">
                <a:solidFill>
                  <a:srgbClr val="FFFFFF"/>
                </a:solidFill>
              </a:defRPr>
            </a:lvl1pPr>
          </a:lstStyle>
          <a:p>
            <a:pPr/>
            <a:r>
              <a:t>Revolutionising the service industry…</a:t>
            </a:r>
          </a:p>
        </p:txBody>
      </p:sp>
      <p:sp>
        <p:nvSpPr>
          <p:cNvPr id="217" name="THANK YOU"/>
          <p:cNvSpPr txBox="1"/>
          <p:nvPr/>
        </p:nvSpPr>
        <p:spPr>
          <a:xfrm>
            <a:off x="681934" y="689012"/>
            <a:ext cx="11475721" cy="23704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5000">
                <a:solidFill>
                  <a:srgbClr val="FFFFFF"/>
                </a:solidFill>
              </a:defRPr>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Screenshot 2023-05-02 at 7.12.27 AM.png" descr="Screenshot 2023-05-02 at 7.12.27 AM.png"/>
          <p:cNvPicPr>
            <a:picLocks noChangeAspect="1"/>
          </p:cNvPicPr>
          <p:nvPr/>
        </p:nvPicPr>
        <p:blipFill>
          <a:blip r:embed="rId2">
            <a:extLst/>
          </a:blip>
          <a:stretch>
            <a:fillRect/>
          </a:stretch>
        </p:blipFill>
        <p:spPr>
          <a:xfrm>
            <a:off x="17826220" y="-1169776"/>
            <a:ext cx="7582297" cy="14406365"/>
          </a:xfrm>
          <a:prstGeom prst="rect">
            <a:avLst/>
          </a:prstGeom>
          <a:ln w="12700">
            <a:miter lim="400000"/>
          </a:ln>
        </p:spPr>
      </p:pic>
      <p:pic>
        <p:nvPicPr>
          <p:cNvPr id="157" name="istockphoto-1198989663-612x612.jpg" descr="istockphoto-1198989663-612x612.jpg"/>
          <p:cNvPicPr>
            <a:picLocks noChangeAspect="1"/>
          </p:cNvPicPr>
          <p:nvPr/>
        </p:nvPicPr>
        <p:blipFill>
          <a:blip r:embed="rId3">
            <a:extLst/>
          </a:blip>
          <a:stretch>
            <a:fillRect/>
          </a:stretch>
        </p:blipFill>
        <p:spPr>
          <a:xfrm>
            <a:off x="-98238" y="-398427"/>
            <a:ext cx="20371253" cy="14512854"/>
          </a:xfrm>
          <a:prstGeom prst="rect">
            <a:avLst/>
          </a:prstGeom>
          <a:ln w="12700">
            <a:miter lim="400000"/>
          </a:ln>
        </p:spPr>
      </p:pic>
      <p:sp>
        <p:nvSpPr>
          <p:cNvPr id="158" name="TABLE OF CONTENTS"/>
          <p:cNvSpPr txBox="1"/>
          <p:nvPr/>
        </p:nvSpPr>
        <p:spPr>
          <a:xfrm>
            <a:off x="9128508" y="643689"/>
            <a:ext cx="13571221" cy="1626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0000">
                <a:solidFill>
                  <a:srgbClr val="000000"/>
                </a:solidFill>
              </a:defRPr>
            </a:lvl1pPr>
          </a:lstStyle>
          <a:p>
            <a:pPr/>
            <a:r>
              <a:t>TABLE OF CONTENTS</a:t>
            </a:r>
          </a:p>
        </p:txBody>
      </p:sp>
      <p:sp>
        <p:nvSpPr>
          <p:cNvPr id="159" name="Introduction…"/>
          <p:cNvSpPr txBox="1"/>
          <p:nvPr/>
        </p:nvSpPr>
        <p:spPr>
          <a:xfrm>
            <a:off x="9288643" y="2970538"/>
            <a:ext cx="6402071" cy="77749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150000"/>
              </a:lnSpc>
              <a:defRPr b="1" sz="5000">
                <a:solidFill>
                  <a:srgbClr val="FFFFFF"/>
                </a:solidFill>
              </a:defRPr>
            </a:pPr>
            <a:r>
              <a:t>Introduction</a:t>
            </a:r>
          </a:p>
          <a:p>
            <a:pPr algn="l">
              <a:lnSpc>
                <a:spcPct val="150000"/>
              </a:lnSpc>
              <a:defRPr b="1" sz="5000">
                <a:solidFill>
                  <a:srgbClr val="FFFFFF"/>
                </a:solidFill>
              </a:defRPr>
            </a:pPr>
            <a:r>
              <a:t>Business plan</a:t>
            </a:r>
          </a:p>
          <a:p>
            <a:pPr algn="l">
              <a:lnSpc>
                <a:spcPct val="150000"/>
              </a:lnSpc>
              <a:defRPr b="1" sz="5000">
                <a:solidFill>
                  <a:srgbClr val="FFFFFF"/>
                </a:solidFill>
              </a:defRPr>
            </a:pPr>
            <a:r>
              <a:t>Unique features</a:t>
            </a:r>
          </a:p>
          <a:p>
            <a:pPr algn="l">
              <a:lnSpc>
                <a:spcPct val="150000"/>
              </a:lnSpc>
              <a:defRPr b="1" sz="5000">
                <a:solidFill>
                  <a:srgbClr val="FFFFFF"/>
                </a:solidFill>
              </a:defRPr>
            </a:pPr>
            <a:r>
              <a:t>Real time interaction</a:t>
            </a:r>
          </a:p>
          <a:p>
            <a:pPr algn="l">
              <a:lnSpc>
                <a:spcPct val="150000"/>
              </a:lnSpc>
              <a:defRPr b="1" sz="5000">
                <a:solidFill>
                  <a:srgbClr val="FFFFFF"/>
                </a:solidFill>
              </a:defRPr>
            </a:pPr>
            <a:r>
              <a:t>Payment mode</a:t>
            </a:r>
          </a:p>
          <a:p>
            <a:pPr algn="l">
              <a:lnSpc>
                <a:spcPct val="150000"/>
              </a:lnSpc>
              <a:defRPr b="1" sz="5000">
                <a:solidFill>
                  <a:srgbClr val="FFFFFF"/>
                </a:solidFill>
              </a:defRPr>
            </a:pPr>
            <a:r>
              <a:t>Challenges</a:t>
            </a:r>
          </a:p>
          <a:p>
            <a:pPr algn="l">
              <a:lnSpc>
                <a:spcPct val="150000"/>
              </a:lnSpc>
              <a:defRPr b="1" sz="5000">
                <a:solidFill>
                  <a:srgbClr val="FFFFFF"/>
                </a:solidFill>
              </a:defRPr>
            </a:pPr>
            <a:r>
              <a:t>Future Goals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Author and Date"/>
          <p:cNvSpPr txBox="1"/>
          <p:nvPr>
            <p:ph type="body" idx="21"/>
          </p:nvPr>
        </p:nvSpPr>
        <p:spPr>
          <a:prstGeom prst="rect">
            <a:avLst/>
          </a:prstGeom>
        </p:spPr>
        <p:txBody>
          <a:bodyPr/>
          <a:lstStyle/>
          <a:p>
            <a:pPr/>
          </a:p>
        </p:txBody>
      </p:sp>
      <p:sp>
        <p:nvSpPr>
          <p:cNvPr id="162" name="Presentation Title"/>
          <p:cNvSpPr txBox="1"/>
          <p:nvPr>
            <p:ph type="ctrTitle"/>
          </p:nvPr>
        </p:nvSpPr>
        <p:spPr>
          <a:prstGeom prst="rect">
            <a:avLst/>
          </a:prstGeom>
        </p:spPr>
        <p:txBody>
          <a:bodyPr/>
          <a:lstStyle/>
          <a:p>
            <a:pPr/>
          </a:p>
        </p:txBody>
      </p:sp>
      <p:sp>
        <p:nvSpPr>
          <p:cNvPr id="163" name="Presentation Subtitle"/>
          <p:cNvSpPr txBox="1"/>
          <p:nvPr>
            <p:ph type="subTitle" sz="quarter" idx="1"/>
          </p:nvPr>
        </p:nvSpPr>
        <p:spPr>
          <a:prstGeom prst="rect">
            <a:avLst/>
          </a:prstGeom>
        </p:spPr>
        <p:txBody>
          <a:bodyPr/>
          <a:lstStyle/>
          <a:p>
            <a:pPr/>
          </a:p>
        </p:txBody>
      </p:sp>
      <p:pic>
        <p:nvPicPr>
          <p:cNvPr id="164" name="Screenshot 2023-04-25 at 8.37.58 AM.png" descr="Screenshot 2023-04-25 at 8.37.58 AM.png"/>
          <p:cNvPicPr>
            <a:picLocks noChangeAspect="1"/>
          </p:cNvPicPr>
          <p:nvPr/>
        </p:nvPicPr>
        <p:blipFill>
          <a:blip r:embed="rId2">
            <a:extLst/>
          </a:blip>
          <a:stretch>
            <a:fillRect/>
          </a:stretch>
        </p:blipFill>
        <p:spPr>
          <a:xfrm>
            <a:off x="-174764" y="-136627"/>
            <a:ext cx="24595025" cy="1537189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Author and Date"/>
          <p:cNvSpPr txBox="1"/>
          <p:nvPr>
            <p:ph type="body" idx="21"/>
          </p:nvPr>
        </p:nvSpPr>
        <p:spPr>
          <a:prstGeom prst="rect">
            <a:avLst/>
          </a:prstGeom>
        </p:spPr>
        <p:txBody>
          <a:bodyPr/>
          <a:lstStyle/>
          <a:p>
            <a:pPr/>
          </a:p>
        </p:txBody>
      </p:sp>
      <p:sp>
        <p:nvSpPr>
          <p:cNvPr id="167" name="Presentation Title"/>
          <p:cNvSpPr txBox="1"/>
          <p:nvPr>
            <p:ph type="ctrTitle"/>
          </p:nvPr>
        </p:nvSpPr>
        <p:spPr>
          <a:prstGeom prst="rect">
            <a:avLst/>
          </a:prstGeom>
        </p:spPr>
        <p:txBody>
          <a:bodyPr/>
          <a:lstStyle/>
          <a:p>
            <a:pPr/>
          </a:p>
        </p:txBody>
      </p:sp>
      <p:sp>
        <p:nvSpPr>
          <p:cNvPr id="168" name="Presentation Subtitle"/>
          <p:cNvSpPr txBox="1"/>
          <p:nvPr>
            <p:ph type="subTitle" sz="quarter" idx="1"/>
          </p:nvPr>
        </p:nvSpPr>
        <p:spPr>
          <a:prstGeom prst="rect">
            <a:avLst/>
          </a:prstGeom>
        </p:spPr>
        <p:txBody>
          <a:bodyPr/>
          <a:lstStyle/>
          <a:p>
            <a:pPr/>
          </a:p>
        </p:txBody>
      </p:sp>
      <p:pic>
        <p:nvPicPr>
          <p:cNvPr id="169" name="Screenshot 2023-04-25 at 8.38.05 AM.png" descr="Screenshot 2023-04-25 at 8.38.05 AM.png"/>
          <p:cNvPicPr>
            <a:picLocks noChangeAspect="1"/>
          </p:cNvPicPr>
          <p:nvPr/>
        </p:nvPicPr>
        <p:blipFill>
          <a:blip r:embed="rId2">
            <a:extLst/>
          </a:blip>
          <a:stretch>
            <a:fillRect/>
          </a:stretch>
        </p:blipFill>
        <p:spPr>
          <a:xfrm>
            <a:off x="-154670" y="-858669"/>
            <a:ext cx="24873937" cy="1554621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Author and Date"/>
          <p:cNvSpPr txBox="1"/>
          <p:nvPr>
            <p:ph type="body" idx="21"/>
          </p:nvPr>
        </p:nvSpPr>
        <p:spPr>
          <a:prstGeom prst="rect">
            <a:avLst/>
          </a:prstGeom>
        </p:spPr>
        <p:txBody>
          <a:bodyPr/>
          <a:lstStyle/>
          <a:p>
            <a:pPr/>
          </a:p>
        </p:txBody>
      </p:sp>
      <p:sp>
        <p:nvSpPr>
          <p:cNvPr id="172" name="Presentation Title"/>
          <p:cNvSpPr txBox="1"/>
          <p:nvPr>
            <p:ph type="ctrTitle"/>
          </p:nvPr>
        </p:nvSpPr>
        <p:spPr>
          <a:prstGeom prst="rect">
            <a:avLst/>
          </a:prstGeom>
        </p:spPr>
        <p:txBody>
          <a:bodyPr/>
          <a:lstStyle/>
          <a:p>
            <a:pPr/>
          </a:p>
        </p:txBody>
      </p:sp>
      <p:sp>
        <p:nvSpPr>
          <p:cNvPr id="173" name="Presentation Subtitle"/>
          <p:cNvSpPr txBox="1"/>
          <p:nvPr>
            <p:ph type="subTitle" sz="quarter" idx="1"/>
          </p:nvPr>
        </p:nvSpPr>
        <p:spPr>
          <a:prstGeom prst="rect">
            <a:avLst/>
          </a:prstGeom>
        </p:spPr>
        <p:txBody>
          <a:bodyPr/>
          <a:lstStyle/>
          <a:p>
            <a:pPr/>
          </a:p>
        </p:txBody>
      </p:sp>
      <p:pic>
        <p:nvPicPr>
          <p:cNvPr id="174" name="Screenshot 2023-04-25 at 8.38.11 AM.png" descr="Screenshot 2023-04-25 at 8.38.11 AM.png"/>
          <p:cNvPicPr>
            <a:picLocks noChangeAspect="1"/>
          </p:cNvPicPr>
          <p:nvPr/>
        </p:nvPicPr>
        <p:blipFill>
          <a:blip r:embed="rId2">
            <a:extLst/>
          </a:blip>
          <a:stretch>
            <a:fillRect/>
          </a:stretch>
        </p:blipFill>
        <p:spPr>
          <a:xfrm>
            <a:off x="-265990" y="-928245"/>
            <a:ext cx="25061581" cy="1566349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76" name="Screenshot 2023-04-25 at 8.38.11 AM.png" descr="Screenshot 2023-04-25 at 8.38.11 AM.png"/>
          <p:cNvPicPr>
            <a:picLocks noChangeAspect="1"/>
          </p:cNvPicPr>
          <p:nvPr/>
        </p:nvPicPr>
        <p:blipFill>
          <a:blip r:embed="rId2">
            <a:extLst/>
          </a:blip>
          <a:stretch>
            <a:fillRect/>
          </a:stretch>
        </p:blipFill>
        <p:spPr>
          <a:xfrm>
            <a:off x="-265990" y="-928245"/>
            <a:ext cx="25061581" cy="15663490"/>
          </a:xfrm>
          <a:prstGeom prst="rect">
            <a:avLst/>
          </a:prstGeom>
          <a:ln w="12700">
            <a:miter lim="400000"/>
          </a:ln>
        </p:spPr>
      </p:pic>
      <p:pic>
        <p:nvPicPr>
          <p:cNvPr id="177" name="Screenshot 2023-05-02 at 7.16.50 AM.png" descr="Screenshot 2023-05-02 at 7.16.50 AM.png"/>
          <p:cNvPicPr>
            <a:picLocks noChangeAspect="1"/>
          </p:cNvPicPr>
          <p:nvPr/>
        </p:nvPicPr>
        <p:blipFill>
          <a:blip r:embed="rId3">
            <a:extLst/>
          </a:blip>
          <a:stretch>
            <a:fillRect/>
          </a:stretch>
        </p:blipFill>
        <p:spPr>
          <a:xfrm>
            <a:off x="1377231" y="5520769"/>
            <a:ext cx="10295389" cy="4619727"/>
          </a:xfrm>
          <a:prstGeom prst="rect">
            <a:avLst/>
          </a:prstGeom>
          <a:ln w="12700">
            <a:miter lim="400000"/>
          </a:ln>
        </p:spPr>
      </p:pic>
      <p:sp>
        <p:nvSpPr>
          <p:cNvPr id="178" name="Video calling is supported on the app so that you can interact with your helper in real time explaining him the task.…"/>
          <p:cNvSpPr txBox="1"/>
          <p:nvPr/>
        </p:nvSpPr>
        <p:spPr>
          <a:xfrm>
            <a:off x="2632889" y="5528751"/>
            <a:ext cx="8426396" cy="3748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000">
                <a:solidFill>
                  <a:srgbClr val="929292"/>
                </a:solidFill>
              </a:defRPr>
            </a:pPr>
            <a:r>
              <a:t>Video calling is supported on the app so that you can interact with your helper in real time explaining him the task.</a:t>
            </a:r>
          </a:p>
          <a:p>
            <a:pPr algn="l">
              <a:defRPr sz="3000">
                <a:solidFill>
                  <a:srgbClr val="929292"/>
                </a:solidFill>
              </a:defRPr>
            </a:pPr>
          </a:p>
          <a:p>
            <a:pPr algn="l">
              <a:defRPr sz="3000">
                <a:solidFill>
                  <a:srgbClr val="929292"/>
                </a:solidFill>
              </a:defRPr>
            </a:pPr>
            <a:r>
              <a:t>The helper shall understand the problem and accept or decline to perform the problem as per his capabilities as well as provide you with an estimate price to save time</a:t>
            </a:r>
          </a:p>
        </p:txBody>
      </p:sp>
      <p:pic>
        <p:nvPicPr>
          <p:cNvPr id="179" name="congrats window.png" descr="congrats window.png"/>
          <p:cNvPicPr>
            <a:picLocks noChangeAspect="1"/>
          </p:cNvPicPr>
          <p:nvPr/>
        </p:nvPicPr>
        <p:blipFill>
          <a:blip r:embed="rId4">
            <a:extLst/>
          </a:blip>
          <a:stretch>
            <a:fillRect/>
          </a:stretch>
        </p:blipFill>
        <p:spPr>
          <a:xfrm>
            <a:off x="14750285" y="1284268"/>
            <a:ext cx="5269365" cy="11147464"/>
          </a:xfrm>
          <a:prstGeom prst="rect">
            <a:avLst/>
          </a:prstGeom>
          <a:ln w="12700">
            <a:miter lim="400000"/>
          </a:ln>
        </p:spPr>
      </p:pic>
      <p:sp>
        <p:nvSpPr>
          <p:cNvPr id="180" name="Oval"/>
          <p:cNvSpPr/>
          <p:nvPr/>
        </p:nvSpPr>
        <p:spPr>
          <a:xfrm>
            <a:off x="14914869" y="11190427"/>
            <a:ext cx="4940197" cy="1270001"/>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1" name="Line"/>
          <p:cNvSpPr/>
          <p:nvPr/>
        </p:nvSpPr>
        <p:spPr>
          <a:xfrm>
            <a:off x="10776395" y="9037190"/>
            <a:ext cx="4215183" cy="2402996"/>
          </a:xfrm>
          <a:prstGeom prst="line">
            <a:avLst/>
          </a:prstGeom>
          <a:ln w="762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83" name="Screenshot 2023-04-25 at 8.38.11 AM.png" descr="Screenshot 2023-04-25 at 8.38.11 AM.png"/>
          <p:cNvPicPr>
            <a:picLocks noChangeAspect="1"/>
          </p:cNvPicPr>
          <p:nvPr/>
        </p:nvPicPr>
        <p:blipFill>
          <a:blip r:embed="rId2">
            <a:extLst/>
          </a:blip>
          <a:stretch>
            <a:fillRect/>
          </a:stretch>
        </p:blipFill>
        <p:spPr>
          <a:xfrm>
            <a:off x="-265990" y="-928245"/>
            <a:ext cx="25061581" cy="15663490"/>
          </a:xfrm>
          <a:prstGeom prst="rect">
            <a:avLst/>
          </a:prstGeom>
          <a:ln w="12700">
            <a:miter lim="400000"/>
          </a:ln>
        </p:spPr>
      </p:pic>
      <p:pic>
        <p:nvPicPr>
          <p:cNvPr id="184" name="Screenshot 2023-05-02 at 7.16.50 AM.png" descr="Screenshot 2023-05-02 at 7.16.50 AM.png"/>
          <p:cNvPicPr>
            <a:picLocks noChangeAspect="1"/>
          </p:cNvPicPr>
          <p:nvPr/>
        </p:nvPicPr>
        <p:blipFill>
          <a:blip r:embed="rId3">
            <a:extLst/>
          </a:blip>
          <a:stretch>
            <a:fillRect/>
          </a:stretch>
        </p:blipFill>
        <p:spPr>
          <a:xfrm>
            <a:off x="1377231" y="5520769"/>
            <a:ext cx="10295389" cy="4619727"/>
          </a:xfrm>
          <a:prstGeom prst="rect">
            <a:avLst/>
          </a:prstGeom>
          <a:ln w="12700">
            <a:miter lim="400000"/>
          </a:ln>
        </p:spPr>
      </p:pic>
      <p:sp>
        <p:nvSpPr>
          <p:cNvPr id="185" name="Star based sorting and images of previous works (uploaded by the helpers past customers) will help the new customers choose the helper whose taste matches with their choice so that the can get the work done according to their needs…"/>
          <p:cNvSpPr txBox="1"/>
          <p:nvPr/>
        </p:nvSpPr>
        <p:spPr>
          <a:xfrm>
            <a:off x="2632889" y="5724391"/>
            <a:ext cx="8426396" cy="55773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000">
                <a:solidFill>
                  <a:srgbClr val="929292"/>
                </a:solidFill>
              </a:defRPr>
            </a:pPr>
            <a:r>
              <a:t>Star based sorting and images of previous works (uploaded by the helpers past customers) will help the new customers choose the helper whose taste matches with their choice so that the can get the work done according to their needs</a:t>
            </a:r>
          </a:p>
          <a:p>
            <a:pPr algn="l">
              <a:defRPr sz="3000">
                <a:solidFill>
                  <a:srgbClr val="929292"/>
                </a:solidFill>
              </a:defRPr>
            </a:pPr>
          </a:p>
          <a:p>
            <a:pPr algn="l">
              <a:defRPr sz="3000">
                <a:solidFill>
                  <a:srgbClr val="929292"/>
                </a:solidFill>
              </a:defRPr>
            </a:pPr>
            <a:r>
              <a:t>So as to make sure that each helper gets an equal opportunity, we have introduces a star based charge system in which the price of each worker will increase or decrease with their ratings</a:t>
            </a:r>
          </a:p>
        </p:txBody>
      </p:sp>
      <p:pic>
        <p:nvPicPr>
          <p:cNvPr id="186" name="seva buddy app bg.png" descr="seva buddy app bg.png"/>
          <p:cNvPicPr>
            <a:picLocks noChangeAspect="1"/>
          </p:cNvPicPr>
          <p:nvPr/>
        </p:nvPicPr>
        <p:blipFill>
          <a:blip r:embed="rId4">
            <a:extLst/>
          </a:blip>
          <a:stretch>
            <a:fillRect/>
          </a:stretch>
        </p:blipFill>
        <p:spPr>
          <a:xfrm>
            <a:off x="14688943" y="1278219"/>
            <a:ext cx="5283027" cy="11250563"/>
          </a:xfrm>
          <a:prstGeom prst="rect">
            <a:avLst/>
          </a:prstGeom>
          <a:ln w="12700">
            <a:miter lim="400000"/>
          </a:ln>
        </p:spPr>
      </p:pic>
      <p:pic>
        <p:nvPicPr>
          <p:cNvPr id="187" name="Screenshot 2023-05-02 at 7.27.04 AM.png" descr="Screenshot 2023-05-02 at 7.27.04 AM.png"/>
          <p:cNvPicPr>
            <a:picLocks noChangeAspect="1"/>
          </p:cNvPicPr>
          <p:nvPr/>
        </p:nvPicPr>
        <p:blipFill>
          <a:blip r:embed="rId5">
            <a:extLst/>
          </a:blip>
          <a:stretch>
            <a:fillRect/>
          </a:stretch>
        </p:blipFill>
        <p:spPr>
          <a:xfrm>
            <a:off x="10986744" y="8721801"/>
            <a:ext cx="5438934" cy="484093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Author and Date"/>
          <p:cNvSpPr txBox="1"/>
          <p:nvPr>
            <p:ph type="body" idx="21"/>
          </p:nvPr>
        </p:nvSpPr>
        <p:spPr>
          <a:prstGeom prst="rect">
            <a:avLst/>
          </a:prstGeom>
        </p:spPr>
        <p:txBody>
          <a:bodyPr/>
          <a:lstStyle/>
          <a:p>
            <a:pPr/>
          </a:p>
        </p:txBody>
      </p:sp>
      <p:sp>
        <p:nvSpPr>
          <p:cNvPr id="190" name="Presentation Title"/>
          <p:cNvSpPr txBox="1"/>
          <p:nvPr>
            <p:ph type="ctrTitle"/>
          </p:nvPr>
        </p:nvSpPr>
        <p:spPr>
          <a:prstGeom prst="rect">
            <a:avLst/>
          </a:prstGeom>
        </p:spPr>
        <p:txBody>
          <a:bodyPr/>
          <a:lstStyle/>
          <a:p>
            <a:pPr/>
          </a:p>
        </p:txBody>
      </p:sp>
      <p:sp>
        <p:nvSpPr>
          <p:cNvPr id="191" name="Presentation Subtitle"/>
          <p:cNvSpPr txBox="1"/>
          <p:nvPr>
            <p:ph type="subTitle" sz="quarter" idx="1"/>
          </p:nvPr>
        </p:nvSpPr>
        <p:spPr>
          <a:prstGeom prst="rect">
            <a:avLst/>
          </a:prstGeom>
        </p:spPr>
        <p:txBody>
          <a:bodyPr/>
          <a:lstStyle/>
          <a:p>
            <a:pPr/>
          </a:p>
        </p:txBody>
      </p:sp>
      <p:pic>
        <p:nvPicPr>
          <p:cNvPr id="192" name="Screenshot 2023-04-25 at 8.38.18 AM.png" descr="Screenshot 2023-04-25 at 8.38.18 AM.png"/>
          <p:cNvPicPr>
            <a:picLocks noChangeAspect="1"/>
          </p:cNvPicPr>
          <p:nvPr/>
        </p:nvPicPr>
        <p:blipFill>
          <a:blip r:embed="rId2">
            <a:extLst/>
          </a:blip>
          <a:stretch>
            <a:fillRect/>
          </a:stretch>
        </p:blipFill>
        <p:spPr>
          <a:xfrm>
            <a:off x="-345001" y="-977626"/>
            <a:ext cx="24932563" cy="1558285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94" name="REAL TIME INTERACTION"/>
          <p:cNvSpPr txBox="1"/>
          <p:nvPr/>
        </p:nvSpPr>
        <p:spPr>
          <a:xfrm>
            <a:off x="1075040" y="888134"/>
            <a:ext cx="16031211" cy="16268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10000">
                <a:solidFill>
                  <a:srgbClr val="FFFFFF"/>
                </a:solidFill>
              </a:defRPr>
            </a:lvl1pPr>
          </a:lstStyle>
          <a:p>
            <a:pPr/>
            <a:r>
              <a:t>REAL TIME INTERACTION</a:t>
            </a:r>
          </a:p>
        </p:txBody>
      </p:sp>
      <p:pic>
        <p:nvPicPr>
          <p:cNvPr id="195" name="seva buddy app bg.png" descr="seva buddy app bg.png"/>
          <p:cNvPicPr>
            <a:picLocks noChangeAspect="1"/>
          </p:cNvPicPr>
          <p:nvPr/>
        </p:nvPicPr>
        <p:blipFill>
          <a:blip r:embed="rId2">
            <a:extLst/>
          </a:blip>
          <a:stretch>
            <a:fillRect/>
          </a:stretch>
        </p:blipFill>
        <p:spPr>
          <a:xfrm>
            <a:off x="1177031" y="3699167"/>
            <a:ext cx="3822701" cy="8140701"/>
          </a:xfrm>
          <a:prstGeom prst="rect">
            <a:avLst/>
          </a:prstGeom>
          <a:ln w="12700">
            <a:miter lim="400000"/>
          </a:ln>
        </p:spPr>
      </p:pic>
      <p:pic>
        <p:nvPicPr>
          <p:cNvPr id="196" name="congrats window.png" descr="congrats window.png"/>
          <p:cNvPicPr>
            <a:picLocks noChangeAspect="1"/>
          </p:cNvPicPr>
          <p:nvPr/>
        </p:nvPicPr>
        <p:blipFill>
          <a:blip r:embed="rId3">
            <a:extLst/>
          </a:blip>
          <a:stretch>
            <a:fillRect/>
          </a:stretch>
        </p:blipFill>
        <p:spPr>
          <a:xfrm>
            <a:off x="14916154" y="3403605"/>
            <a:ext cx="3924301" cy="8301950"/>
          </a:xfrm>
          <a:prstGeom prst="rect">
            <a:avLst/>
          </a:prstGeom>
          <a:ln w="12700">
            <a:miter lim="400000"/>
          </a:ln>
        </p:spPr>
      </p:pic>
      <p:pic>
        <p:nvPicPr>
          <p:cNvPr id="197" name="gig opportunity.png" descr="gig opportunity.png"/>
          <p:cNvPicPr>
            <a:picLocks noChangeAspect="1"/>
          </p:cNvPicPr>
          <p:nvPr/>
        </p:nvPicPr>
        <p:blipFill>
          <a:blip r:embed="rId4">
            <a:extLst/>
          </a:blip>
          <a:stretch>
            <a:fillRect/>
          </a:stretch>
        </p:blipFill>
        <p:spPr>
          <a:xfrm>
            <a:off x="7995793" y="3699167"/>
            <a:ext cx="3924301" cy="81407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